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3"/>
  </p:notesMasterIdLst>
  <p:sldIdLst>
    <p:sldId id="274" r:id="rId2"/>
    <p:sldId id="259" r:id="rId3"/>
    <p:sldId id="260" r:id="rId4"/>
    <p:sldId id="275" r:id="rId5"/>
    <p:sldId id="277" r:id="rId6"/>
    <p:sldId id="261" r:id="rId7"/>
    <p:sldId id="262" r:id="rId8"/>
    <p:sldId id="264" r:id="rId9"/>
    <p:sldId id="265" r:id="rId10"/>
    <p:sldId id="266" r:id="rId11"/>
    <p:sldId id="268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16.8.2021.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0680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4" descr="ppt-header-GEA-3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watch?v=4G4hO76H6A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BBCD0284-2BF1-4CDA-844C-13A9CB4C9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l="2383" t="34509" r="46962" b="20783"/>
          <a:stretch/>
        </p:blipFill>
        <p:spPr>
          <a:xfrm>
            <a:off x="2861142" y="1198179"/>
            <a:ext cx="7324411" cy="565982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28" y="2601118"/>
            <a:ext cx="7868241" cy="1655763"/>
          </a:xfrm>
        </p:spPr>
        <p:txBody>
          <a:bodyPr>
            <a:normAutofit fontScale="90000"/>
          </a:bodyPr>
          <a:lstStyle/>
          <a:p>
            <a:r>
              <a:rPr lang="hr-HR" sz="7200" b="1" dirty="0"/>
              <a:t>Zapadna Europa </a:t>
            </a:r>
            <a:br>
              <a:rPr lang="hr-HR" sz="7200" b="1" dirty="0"/>
            </a:br>
            <a:r>
              <a:rPr lang="hr-HR" sz="6700" b="1" i="1" dirty="0"/>
              <a:t>Uz Atlantski ocean, Sjeverno more i Kanal</a:t>
            </a:r>
            <a:endParaRPr lang="x-none" sz="7200" b="1" i="1" dirty="0"/>
          </a:p>
        </p:txBody>
      </p:sp>
    </p:spTree>
    <p:extLst>
      <p:ext uri="{BB962C8B-B14F-4D97-AF65-F5344CB8AC3E}">
        <p14:creationId xmlns:p14="http://schemas.microsoft.com/office/powerpoint/2010/main" val="357052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2BFD266-19D2-490C-AF89-7E898AC57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0991" y="1604840"/>
            <a:ext cx="3932237" cy="1031132"/>
          </a:xfrm>
        </p:spPr>
        <p:txBody>
          <a:bodyPr>
            <a:normAutofit/>
          </a:bodyPr>
          <a:lstStyle/>
          <a:p>
            <a:r>
              <a:rPr lang="hr-HR" sz="4400" dirty="0">
                <a:latin typeface="+mn-lt"/>
              </a:rPr>
              <a:t>Ponavljanje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D44A9A3-457F-467D-976B-20157D5F6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58382" y="2362703"/>
            <a:ext cx="8340724" cy="3848911"/>
          </a:xfrm>
        </p:spPr>
        <p:txBody>
          <a:bodyPr>
            <a:normAutofit/>
          </a:bodyPr>
          <a:lstStyle/>
          <a:p>
            <a:r>
              <a:rPr lang="hr-HR" sz="2200" dirty="0"/>
              <a:t>1. Obrazloži važnost  Sjevernog mora i podmorja za gospodarstvo država.</a:t>
            </a:r>
          </a:p>
          <a:p>
            <a:r>
              <a:rPr lang="hr-HR" sz="2200" dirty="0"/>
              <a:t>2. Opiši obilježja priobalja.</a:t>
            </a:r>
          </a:p>
          <a:p>
            <a:r>
              <a:rPr lang="hr-HR" sz="2200" dirty="0"/>
              <a:t>3. Na geografskoj karti pronađi:</a:t>
            </a:r>
          </a:p>
          <a:p>
            <a:r>
              <a:rPr lang="hr-HR" sz="2200" dirty="0"/>
              <a:t>	a) najvažnije rijeke</a:t>
            </a:r>
          </a:p>
          <a:p>
            <a:r>
              <a:rPr lang="hr-HR" sz="2200" dirty="0"/>
              <a:t>	b) </a:t>
            </a:r>
            <a:r>
              <a:rPr lang="hr-HR" sz="2200" dirty="0" err="1"/>
              <a:t>sredogorja</a:t>
            </a:r>
            <a:r>
              <a:rPr lang="hr-HR" sz="2200" dirty="0"/>
              <a:t> i planine</a:t>
            </a:r>
          </a:p>
          <a:p>
            <a:r>
              <a:rPr lang="hr-HR" sz="2200" dirty="0"/>
              <a:t>	c) mora koja okružuju ovaj prostor</a:t>
            </a:r>
          </a:p>
        </p:txBody>
      </p:sp>
    </p:spTree>
    <p:extLst>
      <p:ext uri="{BB962C8B-B14F-4D97-AF65-F5344CB8AC3E}">
        <p14:creationId xmlns:p14="http://schemas.microsoft.com/office/powerpoint/2010/main" val="200265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Izradio: Damir Vinković, prof.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5581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4020" y="1738714"/>
            <a:ext cx="9659332" cy="984650"/>
          </a:xfrm>
        </p:spPr>
        <p:txBody>
          <a:bodyPr>
            <a:normAutofit/>
          </a:bodyPr>
          <a:lstStyle/>
          <a:p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Nakon današnjeg sata moći ćete…</a:t>
            </a:r>
            <a:endParaRPr lang="x-none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C42D4AA-635D-4085-9E75-B79353C56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1686" y="3059980"/>
            <a:ext cx="9144000" cy="140244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Opisati i usporediti geografske posebnosti europskih regija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Obrazložiti važnost Sjevernom mora i podmorja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Opisati obilježja priobalja i obrazložiti njihovu gospodarsku valorizaciju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Objasniti utjecaj kolonijalizma na društveno-gospodarska obilježja država Zapadne Europe</a:t>
            </a:r>
          </a:p>
        </p:txBody>
      </p:sp>
    </p:spTree>
    <p:extLst>
      <p:ext uri="{BB962C8B-B14F-4D97-AF65-F5344CB8AC3E}">
        <p14:creationId xmlns:p14="http://schemas.microsoft.com/office/powerpoint/2010/main" val="504629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A358587-E138-49B3-8BF5-DB0BFAB590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0087" y="2703182"/>
            <a:ext cx="5181600" cy="3309083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dirty="0" err="1"/>
              <a:t>Promotri</a:t>
            </a:r>
            <a:r>
              <a:rPr lang="en-US" dirty="0"/>
              <a:t> </a:t>
            </a:r>
            <a:r>
              <a:rPr lang="en-US" dirty="0" err="1"/>
              <a:t>kartu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 </a:t>
            </a:r>
            <a:endParaRPr lang="en-US" dirty="0"/>
          </a:p>
          <a:p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države</a:t>
            </a:r>
            <a:r>
              <a:rPr lang="en-US" dirty="0"/>
              <a:t> </a:t>
            </a:r>
            <a:r>
              <a:rPr lang="en-US" dirty="0" err="1"/>
              <a:t>pripadaju</a:t>
            </a:r>
            <a:r>
              <a:rPr lang="en-US" dirty="0"/>
              <a:t> </a:t>
            </a:r>
            <a:r>
              <a:rPr lang="en-US" dirty="0" err="1"/>
              <a:t>prostoru</a:t>
            </a:r>
            <a:r>
              <a:rPr lang="en-US" dirty="0"/>
              <a:t> </a:t>
            </a:r>
            <a:r>
              <a:rPr lang="hr-HR" dirty="0"/>
              <a:t>Zapadne</a:t>
            </a:r>
            <a:r>
              <a:rPr lang="en-US" dirty="0"/>
              <a:t> Europe</a:t>
            </a:r>
            <a:r>
              <a:rPr lang="hr-HR" dirty="0"/>
              <a:t>?</a:t>
            </a:r>
          </a:p>
          <a:p>
            <a:endParaRPr lang="en-US" dirty="0"/>
          </a:p>
          <a:p>
            <a:r>
              <a:rPr lang="en-US" dirty="0" err="1"/>
              <a:t>Navedi</a:t>
            </a:r>
            <a:r>
              <a:rPr lang="en-US" dirty="0"/>
              <a:t> </a:t>
            </a:r>
            <a:r>
              <a:rPr lang="en-US" dirty="0" err="1"/>
              <a:t>njihove</a:t>
            </a:r>
            <a:r>
              <a:rPr lang="en-US" dirty="0"/>
              <a:t> </a:t>
            </a:r>
            <a:r>
              <a:rPr lang="en-US" dirty="0" err="1"/>
              <a:t>glavne</a:t>
            </a:r>
            <a:r>
              <a:rPr lang="en-US" dirty="0"/>
              <a:t> </a:t>
            </a:r>
            <a:r>
              <a:rPr lang="en-US" dirty="0" err="1"/>
              <a:t>gradove</a:t>
            </a:r>
            <a:r>
              <a:rPr lang="en-US" dirty="0"/>
              <a:t> </a:t>
            </a:r>
            <a:r>
              <a:rPr lang="hr-HR" dirty="0"/>
              <a:t>te ih</a:t>
            </a:r>
            <a:r>
              <a:rPr lang="en-US" dirty="0"/>
              <a:t> </a:t>
            </a:r>
            <a:r>
              <a:rPr lang="en-US" dirty="0" err="1"/>
              <a:t>potraži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geografskoj</a:t>
            </a:r>
            <a:r>
              <a:rPr lang="en-US" dirty="0"/>
              <a:t> </a:t>
            </a:r>
            <a:r>
              <a:rPr lang="en-US" dirty="0" err="1"/>
              <a:t>karti</a:t>
            </a:r>
            <a:r>
              <a:rPr lang="hr-HR" dirty="0"/>
              <a:t>.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18" y="1729409"/>
            <a:ext cx="10515600" cy="770868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latin typeface="+mn-lt"/>
              </a:rPr>
              <a:t>Prisjetimo</a:t>
            </a:r>
            <a:r>
              <a:rPr lang="en-US" dirty="0">
                <a:latin typeface="+mn-lt"/>
              </a:rPr>
              <a:t> se…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7F68A7C-3AFC-43D2-8589-6348D6A05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618" y="1729409"/>
            <a:ext cx="6171428" cy="50192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Strelica: desno 6">
            <a:extLst>
              <a:ext uri="{FF2B5EF4-FFF2-40B4-BE49-F238E27FC236}">
                <a16:creationId xmlns:a16="http://schemas.microsoft.com/office/drawing/2014/main" id="{1D1996DD-3498-4C3F-8C4C-E2D2462470E0}"/>
              </a:ext>
            </a:extLst>
          </p:cNvPr>
          <p:cNvSpPr/>
          <p:nvPr/>
        </p:nvSpPr>
        <p:spPr>
          <a:xfrm>
            <a:off x="2763078" y="2882347"/>
            <a:ext cx="3186540" cy="186673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805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8905" y="1449619"/>
            <a:ext cx="6317757" cy="620918"/>
          </a:xfrm>
        </p:spPr>
        <p:txBody>
          <a:bodyPr>
            <a:normAutofit/>
          </a:bodyPr>
          <a:lstStyle/>
          <a:p>
            <a:r>
              <a:rPr lang="hr-HR" sz="4400" dirty="0">
                <a:latin typeface="+mn-lt"/>
              </a:rPr>
              <a:t>Geografski položaj</a:t>
            </a:r>
            <a:endParaRPr lang="x-none" sz="4400" dirty="0">
              <a:latin typeface="+mn-lt"/>
            </a:endParaRPr>
          </a:p>
        </p:txBody>
      </p:sp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CEBB69B2-FC26-49A7-8BDB-5C8C1AB3B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43C7F2A-28C6-43E2-9F7D-44326C3CE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292" y="2403836"/>
            <a:ext cx="5760708" cy="3805286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povoljan geografski položaj uz Atlantski ocean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iznimno važno kroz povijest zbog lakšeg otkrivanja novih zemalja i razvoju kolonijalnih sila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Sjeverno more i Kanal (La </a:t>
            </a:r>
            <a:r>
              <a:rPr lang="hr-HR" sz="2200" dirty="0" err="1"/>
              <a:t>Manche</a:t>
            </a:r>
            <a:r>
              <a:rPr lang="hr-HR" sz="2200" dirty="0"/>
              <a:t>) pripadaju najprometnijim područjima svijeta</a:t>
            </a:r>
          </a:p>
          <a:p>
            <a:pPr algn="ctr"/>
            <a:r>
              <a:rPr lang="hr-HR" sz="2400" b="1" dirty="0">
                <a:solidFill>
                  <a:schemeClr val="accent2">
                    <a:lumMod val="75000"/>
                  </a:schemeClr>
                </a:solidFill>
              </a:rPr>
              <a:t>Koja je država Zapadne Europe kontinentska?</a:t>
            </a:r>
          </a:p>
          <a:p>
            <a:pPr algn="ctr"/>
            <a:r>
              <a:rPr lang="hr-HR" sz="2400" b="1" dirty="0">
                <a:solidFill>
                  <a:schemeClr val="accent2">
                    <a:lumMod val="75000"/>
                  </a:schemeClr>
                </a:solidFill>
              </a:rPr>
              <a:t>Koja države Zapadne Europe imaju izlaz na dva mora?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45F10368-C4DB-4A5B-BB9B-312230976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124" y="1949102"/>
            <a:ext cx="6044153" cy="4982494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97489DCE-8393-49D1-A963-B32E279678BF}"/>
              </a:ext>
            </a:extLst>
          </p:cNvPr>
          <p:cNvSpPr txBox="1"/>
          <p:nvPr/>
        </p:nvSpPr>
        <p:spPr>
          <a:xfrm rot="16200000">
            <a:off x="5213171" y="3793957"/>
            <a:ext cx="2581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Atlantski ocean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27F75B0-DF94-47AB-9277-6E35448C4FFE}"/>
              </a:ext>
            </a:extLst>
          </p:cNvPr>
          <p:cNvSpPr txBox="1"/>
          <p:nvPr/>
        </p:nvSpPr>
        <p:spPr>
          <a:xfrm>
            <a:off x="7701195" y="3852436"/>
            <a:ext cx="743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b="1" dirty="0"/>
              <a:t>Sjeverno more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D9A51C10-3A14-4E0A-A000-7B62C1C2C737}"/>
              </a:ext>
            </a:extLst>
          </p:cNvPr>
          <p:cNvSpPr txBox="1"/>
          <p:nvPr/>
        </p:nvSpPr>
        <p:spPr>
          <a:xfrm rot="21201909">
            <a:off x="7365518" y="4548992"/>
            <a:ext cx="890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/>
              <a:t>Kanal</a:t>
            </a:r>
          </a:p>
        </p:txBody>
      </p:sp>
    </p:spTree>
    <p:extLst>
      <p:ext uri="{BB962C8B-B14F-4D97-AF65-F5344CB8AC3E}">
        <p14:creationId xmlns:p14="http://schemas.microsoft.com/office/powerpoint/2010/main" val="366102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21E702D4-84F3-484F-B70C-966CACA77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648" y="2289506"/>
            <a:ext cx="6193804" cy="4374051"/>
          </a:xfrm>
        </p:spPr>
        <p:txBody>
          <a:bodyPr>
            <a:normAutofit/>
          </a:bodyPr>
          <a:lstStyle/>
          <a:p>
            <a:r>
              <a:rPr lang="hr-HR" sz="2200" dirty="0"/>
              <a:t>obale su uglavnom niske i položene</a:t>
            </a:r>
          </a:p>
          <a:p>
            <a:r>
              <a:rPr lang="hr-HR" sz="2200" dirty="0"/>
              <a:t>dijelovi Republike Irske i Ujedinjenog Kraljevstva poznati su po klifovima- obalnim strmcima</a:t>
            </a:r>
          </a:p>
          <a:p>
            <a:r>
              <a:rPr lang="hr-HR" sz="2200" dirty="0"/>
              <a:t>zbog velike razlike između plime i oseke obale nisu pogodne za izgradnju luka</a:t>
            </a:r>
          </a:p>
          <a:p>
            <a:r>
              <a:rPr lang="hr-HR" sz="2200" dirty="0"/>
              <a:t>luke se grade na ušćima rijeka- estuarijima</a:t>
            </a:r>
          </a:p>
          <a:p>
            <a:pPr marL="457200" lvl="1" indent="0">
              <a:buNone/>
            </a:pPr>
            <a:r>
              <a:rPr lang="hr-HR" b="1" dirty="0">
                <a:solidFill>
                  <a:schemeClr val="accent2">
                    <a:lumMod val="75000"/>
                  </a:schemeClr>
                </a:solidFill>
              </a:rPr>
              <a:t>Prisjeti se kakav je estuarijski oblik ušća.</a:t>
            </a:r>
          </a:p>
          <a:p>
            <a:r>
              <a:rPr lang="hr-HR" sz="2200" dirty="0"/>
              <a:t>najvažnije rijeke su: Rajna, </a:t>
            </a:r>
            <a:r>
              <a:rPr lang="hr-HR" sz="2200" dirty="0" err="1"/>
              <a:t>Seina</a:t>
            </a:r>
            <a:r>
              <a:rPr lang="hr-HR" sz="2200" dirty="0"/>
              <a:t>, </a:t>
            </a:r>
            <a:r>
              <a:rPr lang="hr-HR" sz="2200" dirty="0" err="1"/>
              <a:t>Loire</a:t>
            </a:r>
            <a:r>
              <a:rPr lang="hr-HR" sz="2200" dirty="0"/>
              <a:t>, </a:t>
            </a:r>
            <a:r>
              <a:rPr lang="hr-HR" sz="2200" dirty="0" err="1"/>
              <a:t>Thames</a:t>
            </a:r>
            <a:r>
              <a:rPr lang="hr-HR" sz="2200" dirty="0"/>
              <a:t>, </a:t>
            </a:r>
            <a:r>
              <a:rPr lang="hr-HR" sz="2200" dirty="0" err="1"/>
              <a:t>Rhone</a:t>
            </a:r>
            <a:r>
              <a:rPr lang="hr-HR" sz="2200" dirty="0"/>
              <a:t>…</a:t>
            </a:r>
          </a:p>
          <a:p>
            <a:pPr marL="457200" lvl="1" indent="0">
              <a:buNone/>
            </a:pPr>
            <a:r>
              <a:rPr lang="hr-HR" b="1" dirty="0">
                <a:solidFill>
                  <a:schemeClr val="accent2">
                    <a:lumMod val="75000"/>
                  </a:schemeClr>
                </a:solidFill>
              </a:rPr>
              <a:t>Pronađi navedene rijeke na geografskoj karti.</a:t>
            </a:r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8652C839-AE32-4DA3-9F84-D1F7CA735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125" y="1368380"/>
            <a:ext cx="4648200" cy="770868"/>
          </a:xfrm>
        </p:spPr>
        <p:txBody>
          <a:bodyPr/>
          <a:lstStyle/>
          <a:p>
            <a:r>
              <a:rPr lang="hr-HR" dirty="0">
                <a:latin typeface="+mn-lt"/>
              </a:rPr>
              <a:t>Obale i rijeke</a:t>
            </a:r>
          </a:p>
        </p:txBody>
      </p:sp>
      <p:pic>
        <p:nvPicPr>
          <p:cNvPr id="2050" name="Picture 2" descr="Cliff Of Moher, Ireland, Cliffs, Coast, Nature, Rock">
            <a:extLst>
              <a:ext uri="{FF2B5EF4-FFF2-40B4-BE49-F238E27FC236}">
                <a16:creationId xmlns:a16="http://schemas.microsoft.com/office/drawing/2014/main" id="{0F1174CB-BE14-441A-AABC-C8A64664AB1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457" y="2827284"/>
            <a:ext cx="5522005" cy="2611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AE54FD73-A090-4367-ACB1-7DE291B8AF87}"/>
              </a:ext>
            </a:extLst>
          </p:cNvPr>
          <p:cNvSpPr txBox="1"/>
          <p:nvPr/>
        </p:nvSpPr>
        <p:spPr>
          <a:xfrm>
            <a:off x="8175747" y="5483749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dirty="0"/>
              <a:t>Klif </a:t>
            </a:r>
            <a:r>
              <a:rPr lang="hr-HR" sz="1800" dirty="0" err="1"/>
              <a:t>Moher</a:t>
            </a:r>
            <a:r>
              <a:rPr lang="hr-HR" dirty="0"/>
              <a:t>- </a:t>
            </a:r>
            <a:r>
              <a:rPr lang="hr-HR" sz="1800" dirty="0"/>
              <a:t>Republika Irska</a:t>
            </a:r>
          </a:p>
        </p:txBody>
      </p:sp>
    </p:spTree>
    <p:extLst>
      <p:ext uri="{BB962C8B-B14F-4D97-AF65-F5344CB8AC3E}">
        <p14:creationId xmlns:p14="http://schemas.microsoft.com/office/powerpoint/2010/main" val="285288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ont Blanc, Mountain, Chamonix, Needle, Midday, Winter">
            <a:extLst>
              <a:ext uri="{FF2B5EF4-FFF2-40B4-BE49-F238E27FC236}">
                <a16:creationId xmlns:a16="http://schemas.microsoft.com/office/drawing/2014/main" id="{A44C7CFB-2E66-4DBB-88A8-D985162DAF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010" b="-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>
                <a:latin typeface="+mn-lt"/>
              </a:rPr>
              <a:t>Reljef</a:t>
            </a:r>
            <a:endParaRPr lang="en-US" dirty="0">
              <a:latin typeface="+mn-lt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CEBB69B2-FC26-49A7-8BDB-5C8C1AB3B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3" y="2718053"/>
            <a:ext cx="4043251" cy="353560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200" dirty="0" err="1"/>
              <a:t>prevladavaju</a:t>
            </a:r>
            <a:r>
              <a:rPr lang="en-US" sz="2200" dirty="0"/>
              <a:t> </a:t>
            </a:r>
            <a:r>
              <a:rPr lang="en-US" sz="2200" dirty="0" err="1"/>
              <a:t>nizine</a:t>
            </a:r>
            <a:endParaRPr lang="en-US" sz="2200" dirty="0"/>
          </a:p>
          <a:p>
            <a:r>
              <a:rPr lang="hr-HR" sz="2200" dirty="0"/>
              <a:t>v</a:t>
            </a:r>
            <a:r>
              <a:rPr lang="en-US" sz="2200" dirty="0" err="1"/>
              <a:t>iši</a:t>
            </a:r>
            <a:r>
              <a:rPr lang="en-US" sz="2200" dirty="0"/>
              <a:t> </a:t>
            </a:r>
            <a:r>
              <a:rPr lang="en-US" sz="2200" dirty="0" err="1"/>
              <a:t>reljef</a:t>
            </a:r>
            <a:r>
              <a:rPr lang="en-US" sz="2200" dirty="0"/>
              <a:t> </a:t>
            </a:r>
            <a:r>
              <a:rPr lang="en-US" sz="2200" dirty="0" err="1"/>
              <a:t>čine</a:t>
            </a:r>
            <a:r>
              <a:rPr lang="en-US" sz="2200" dirty="0"/>
              <a:t> </a:t>
            </a:r>
            <a:r>
              <a:rPr lang="en-US" sz="2200" dirty="0" err="1"/>
              <a:t>niska</a:t>
            </a:r>
            <a:r>
              <a:rPr lang="en-US" sz="2200" dirty="0"/>
              <a:t>, </a:t>
            </a:r>
            <a:r>
              <a:rPr lang="en-US" sz="2200" dirty="0" err="1"/>
              <a:t>šumovita</a:t>
            </a:r>
            <a:r>
              <a:rPr lang="hr-HR" sz="2200" dirty="0"/>
              <a:t> i</a:t>
            </a:r>
            <a:r>
              <a:rPr lang="en-US" sz="2200" dirty="0"/>
              <a:t> </a:t>
            </a:r>
            <a:r>
              <a:rPr lang="en-US" sz="2200" dirty="0" err="1"/>
              <a:t>stara</a:t>
            </a:r>
            <a:r>
              <a:rPr lang="en-US" sz="2200" dirty="0"/>
              <a:t> </a:t>
            </a:r>
            <a:r>
              <a:rPr lang="en-US" sz="2200" dirty="0" err="1"/>
              <a:t>gorje</a:t>
            </a:r>
            <a:endParaRPr lang="en-US" sz="2200" dirty="0"/>
          </a:p>
          <a:p>
            <a:r>
              <a:rPr lang="hr-HR" sz="2200" dirty="0"/>
              <a:t>p</a:t>
            </a:r>
            <a:r>
              <a:rPr lang="en-US" sz="2200" dirty="0" err="1"/>
              <a:t>ogodna</a:t>
            </a:r>
            <a:r>
              <a:rPr lang="en-US" sz="2200" dirty="0"/>
              <a:t> </a:t>
            </a:r>
            <a:r>
              <a:rPr lang="en-US" sz="2200" dirty="0" err="1"/>
              <a:t>su</a:t>
            </a:r>
            <a:r>
              <a:rPr lang="en-US" sz="2200" dirty="0"/>
              <a:t> za </a:t>
            </a:r>
            <a:r>
              <a:rPr lang="en-US" sz="2200" dirty="0" err="1"/>
              <a:t>prometno</a:t>
            </a:r>
            <a:r>
              <a:rPr lang="en-US" sz="2200" dirty="0"/>
              <a:t> </a:t>
            </a:r>
            <a:r>
              <a:rPr lang="en-US" sz="2200" dirty="0" err="1"/>
              <a:t>povezivanje</a:t>
            </a:r>
            <a:endParaRPr lang="en-US" sz="2200" dirty="0"/>
          </a:p>
          <a:p>
            <a:r>
              <a:rPr lang="hr-HR" sz="2200" dirty="0"/>
              <a:t>s</a:t>
            </a:r>
            <a:r>
              <a:rPr lang="en-US" sz="2200" dirty="0" err="1"/>
              <a:t>amo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rubovima</a:t>
            </a:r>
            <a:r>
              <a:rPr lang="en-US" sz="2200" dirty="0"/>
              <a:t> </a:t>
            </a:r>
            <a:r>
              <a:rPr lang="en-US" sz="2200" dirty="0" err="1"/>
              <a:t>prevladavaju</a:t>
            </a:r>
            <a:r>
              <a:rPr lang="en-US" sz="2200" dirty="0"/>
              <a:t> </a:t>
            </a:r>
            <a:r>
              <a:rPr lang="en-US" sz="2200" dirty="0" err="1"/>
              <a:t>visoke</a:t>
            </a:r>
            <a:r>
              <a:rPr lang="en-US" sz="2200" dirty="0"/>
              <a:t> </a:t>
            </a:r>
            <a:r>
              <a:rPr lang="en-US" sz="2200" dirty="0" err="1"/>
              <a:t>planine-Pireneji</a:t>
            </a:r>
            <a:r>
              <a:rPr lang="en-US" sz="2200" dirty="0"/>
              <a:t>, Jura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Alpe</a:t>
            </a:r>
            <a:endParaRPr lang="en-US" sz="2200" dirty="0"/>
          </a:p>
          <a:p>
            <a:pPr marL="0" indent="0" algn="ctr">
              <a:buNone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Pronađi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r-HR" sz="2400" b="1" dirty="0">
                <a:solidFill>
                  <a:schemeClr val="accent2">
                    <a:lumMod val="50000"/>
                  </a:schemeClr>
                </a:solidFill>
              </a:rPr>
              <a:t>navedene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planine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na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geografskoj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karti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hr-HR" sz="24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700" b="1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906582EC-86C5-469B-8030-5B537D590CA2}"/>
              </a:ext>
            </a:extLst>
          </p:cNvPr>
          <p:cNvSpPr txBox="1"/>
          <p:nvPr/>
        </p:nvSpPr>
        <p:spPr>
          <a:xfrm>
            <a:off x="7444247" y="6474517"/>
            <a:ext cx="409611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50800" dir="5400000" algn="ctr" rotWithShape="0">
              <a:schemeClr val="bg1"/>
            </a:outerShdw>
            <a:softEdge rad="63500"/>
          </a:effectLst>
        </p:spPr>
        <p:txBody>
          <a:bodyPr wrap="square">
            <a:spAutoFit/>
          </a:bodyPr>
          <a:lstStyle/>
          <a:p>
            <a:r>
              <a:rPr lang="hr-HR" sz="1800" b="1" dirty="0"/>
              <a:t>Mont Blanc – najviši vrh Alpa(Francuska)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4103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D528347D-7270-4DF8-B263-F5C74F38F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4" r="8975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5D969C6D-D775-4D6B-9260-AA784F8F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0532" y="1060864"/>
            <a:ext cx="2138033" cy="81763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900" dirty="0">
                <a:latin typeface="+mn-lt"/>
              </a:rPr>
              <a:t>Klima</a:t>
            </a: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0FA42C56-15D8-45F9-8B6C-CC445018E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71183" y="2063427"/>
            <a:ext cx="4220817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veliki</a:t>
            </a:r>
            <a:r>
              <a:rPr lang="en-US" sz="2200" dirty="0"/>
              <a:t> </a:t>
            </a:r>
            <a:r>
              <a:rPr lang="en-US" sz="2200" dirty="0" err="1"/>
              <a:t>utjecaj</a:t>
            </a:r>
            <a:r>
              <a:rPr lang="en-US" sz="2200" dirty="0"/>
              <a:t> </a:t>
            </a:r>
            <a:r>
              <a:rPr lang="en-US" sz="2200" dirty="0" err="1"/>
              <a:t>Atlantskog</a:t>
            </a:r>
            <a:r>
              <a:rPr lang="en-US" sz="2200" dirty="0"/>
              <a:t> </a:t>
            </a:r>
            <a:r>
              <a:rPr lang="en-US" sz="2200" dirty="0" err="1"/>
              <a:t>oceana</a:t>
            </a:r>
            <a:r>
              <a:rPr lang="en-US" sz="2200" dirty="0"/>
              <a:t>, </a:t>
            </a:r>
            <a:r>
              <a:rPr lang="en-US" sz="2200" dirty="0" err="1"/>
              <a:t>Golfske</a:t>
            </a:r>
            <a:r>
              <a:rPr lang="en-US" sz="2200" dirty="0"/>
              <a:t> </a:t>
            </a:r>
            <a:r>
              <a:rPr lang="en-US" sz="2200" dirty="0" err="1"/>
              <a:t>struje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zapadnih</a:t>
            </a:r>
            <a:r>
              <a:rPr lang="en-US" sz="2200" dirty="0"/>
              <a:t> </a:t>
            </a:r>
            <a:r>
              <a:rPr lang="en-US" sz="2200" dirty="0" err="1"/>
              <a:t>vjetrova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padaline</a:t>
            </a:r>
            <a:r>
              <a:rPr lang="en-US" sz="2200" dirty="0"/>
              <a:t> </a:t>
            </a:r>
            <a:r>
              <a:rPr lang="en-US" sz="2200" dirty="0" err="1"/>
              <a:t>su</a:t>
            </a:r>
            <a:r>
              <a:rPr lang="en-US" sz="2200" dirty="0"/>
              <a:t> </a:t>
            </a:r>
            <a:r>
              <a:rPr lang="en-US" sz="2200" dirty="0" err="1"/>
              <a:t>česte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obilne</a:t>
            </a:r>
            <a:endParaRPr lang="en-US" sz="2200" dirty="0"/>
          </a:p>
          <a:p>
            <a:r>
              <a:rPr lang="hr-HR" sz="2200" dirty="0"/>
              <a:t>	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Zašto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?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umjereno</a:t>
            </a:r>
            <a:r>
              <a:rPr lang="en-US" sz="2200" dirty="0"/>
              <a:t> </a:t>
            </a:r>
            <a:r>
              <a:rPr lang="en-US" sz="2200" dirty="0" err="1"/>
              <a:t>topla</a:t>
            </a:r>
            <a:r>
              <a:rPr lang="en-US" sz="2200" dirty="0"/>
              <a:t> </a:t>
            </a:r>
            <a:r>
              <a:rPr lang="en-US" sz="2200" dirty="0" err="1"/>
              <a:t>vlažna</a:t>
            </a:r>
            <a:r>
              <a:rPr lang="en-US" sz="2200" dirty="0"/>
              <a:t> </a:t>
            </a:r>
            <a:r>
              <a:rPr lang="en-US" sz="2200" dirty="0" err="1"/>
              <a:t>klima</a:t>
            </a: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9336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889757-93DC-4AEA-81DC-DC9771F4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687" y="1456306"/>
            <a:ext cx="3932237" cy="547238"/>
          </a:xfrm>
        </p:spPr>
        <p:txBody>
          <a:bodyPr>
            <a:noAutofit/>
          </a:bodyPr>
          <a:lstStyle/>
          <a:p>
            <a:r>
              <a:rPr lang="hr-HR" sz="4400" dirty="0">
                <a:latin typeface="+mn-lt"/>
              </a:rPr>
              <a:t>Bogatstva mora</a:t>
            </a:r>
          </a:p>
        </p:txBody>
      </p:sp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3AADF129-DF4E-48DA-BB25-AD44E16D96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1569" y="2479250"/>
            <a:ext cx="7306597" cy="362617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mora bogata planktonima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važno ribolovno područje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plićak </a:t>
            </a:r>
            <a:r>
              <a:rPr lang="hr-HR" sz="2200" dirty="0" err="1"/>
              <a:t>Dogger</a:t>
            </a:r>
            <a:r>
              <a:rPr lang="hr-HR" sz="2200" dirty="0"/>
              <a:t> Bank- prostor najvećeg ulova bakalara i sleđa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sredinom 60-ih godina pronađena velika nalazišta nafte i plina u Sjevernom moru</a:t>
            </a:r>
          </a:p>
          <a:p>
            <a:pPr algn="ctr"/>
            <a:r>
              <a:rPr lang="hr-HR" sz="2400" b="1" dirty="0">
                <a:solidFill>
                  <a:schemeClr val="accent2">
                    <a:lumMod val="50000"/>
                  </a:schemeClr>
                </a:solidFill>
              </a:rPr>
              <a:t>Uz pomoć karte zaključi koje države crpe naftu i plin.</a:t>
            </a:r>
          </a:p>
          <a:p>
            <a:endParaRPr lang="hr-HR" dirty="0"/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19ECECCF-E1B8-453C-B61D-4FE36147A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31"/>
          <a:stretch/>
        </p:blipFill>
        <p:spPr>
          <a:xfrm>
            <a:off x="8292663" y="1533580"/>
            <a:ext cx="3606955" cy="4944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trelica: desno 2">
            <a:extLst>
              <a:ext uri="{FF2B5EF4-FFF2-40B4-BE49-F238E27FC236}">
                <a16:creationId xmlns:a16="http://schemas.microsoft.com/office/drawing/2014/main" id="{1E004B80-920F-4AC0-8BF5-EB3E60330246}"/>
              </a:ext>
            </a:extLst>
          </p:cNvPr>
          <p:cNvSpPr/>
          <p:nvPr/>
        </p:nvSpPr>
        <p:spPr>
          <a:xfrm>
            <a:off x="7483366" y="4529959"/>
            <a:ext cx="693682" cy="24173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623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lak 1">
            <a:extLst>
              <a:ext uri="{FF2B5EF4-FFF2-40B4-BE49-F238E27FC236}">
                <a16:creationId xmlns:a16="http://schemas.microsoft.com/office/drawing/2014/main" id="{60F906D7-B4D5-4005-9912-E6C388AE0AF9}"/>
              </a:ext>
            </a:extLst>
          </p:cNvPr>
          <p:cNvSpPr/>
          <p:nvPr/>
        </p:nvSpPr>
        <p:spPr>
          <a:xfrm>
            <a:off x="9448800" y="4840753"/>
            <a:ext cx="1692166" cy="1145627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Slika 6" descr="Slika na kojoj se prikazuje voda, na otvorenom, nebo, priroda&#10;&#10;Opis je automatski generiran">
            <a:extLst>
              <a:ext uri="{FF2B5EF4-FFF2-40B4-BE49-F238E27FC236}">
                <a16:creationId xmlns:a16="http://schemas.microsoft.com/office/drawing/2014/main" id="{4FBBEC93-E8C8-437D-8237-E0B5ADF9B6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4000"/>
          </a:blip>
          <a:srcRect t="8942" b="10842"/>
          <a:stretch/>
        </p:blipFill>
        <p:spPr>
          <a:xfrm>
            <a:off x="0" y="1143935"/>
            <a:ext cx="12192000" cy="586794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43A060C8-FE05-4992-A826-F13A8FF3A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881" y="1291964"/>
            <a:ext cx="3932237" cy="8206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4400" dirty="0">
                <a:latin typeface="+mn-lt"/>
              </a:rPr>
              <a:t>Zanimljivost</a:t>
            </a:r>
            <a:endParaRPr lang="en-US" sz="4400" dirty="0">
              <a:latin typeface="+mn-lt"/>
            </a:endParaRP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2856FF9-E7D0-4C96-B872-BD672BFC8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6208" y="5109398"/>
            <a:ext cx="1511902" cy="589387"/>
          </a:xfrm>
        </p:spPr>
        <p:txBody>
          <a:bodyPr/>
          <a:lstStyle/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hr-HR" dirty="0">
              <a:solidFill>
                <a:schemeClr val="bg1"/>
              </a:solidFill>
            </a:endParaRPr>
          </a:p>
          <a:p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8944EB3-4E61-42CA-9C96-83B11EAF2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3890" y="2502666"/>
            <a:ext cx="8387255" cy="3211398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hr-HR" sz="2200" dirty="0"/>
              <a:t>Ujedinjeno Kraljevstvo i Republika Irska postale su poznate po izgradnji vjetroelektrana u moru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hr-HR" sz="2200" dirty="0"/>
              <a:t>danas su među vodećim državama u svijetu po količini proizvedene energije iz vjetroelektrana</a:t>
            </a:r>
          </a:p>
          <a:p>
            <a:pPr marL="57150" algn="ctr"/>
            <a:r>
              <a:rPr lang="hr-HR" sz="2400" b="1" dirty="0">
                <a:solidFill>
                  <a:schemeClr val="accent2">
                    <a:lumMod val="50000"/>
                  </a:schemeClr>
                </a:solidFill>
              </a:rPr>
              <a:t>Prisjeti se dosada naučenog i odgovori koji preduvjeti moraju postojati za proizvodnju električne energije na takav način ?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350913C-D0F6-4886-B83E-45FC067C4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5585" y="5524191"/>
            <a:ext cx="605987" cy="121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6658</TotalTime>
  <Words>411</Words>
  <Application>Microsoft Office PowerPoint</Application>
  <PresentationFormat>Široki zaslon</PresentationFormat>
  <Paragraphs>63</Paragraphs>
  <Slides>11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5" baseType="lpstr">
      <vt:lpstr>Calibri</vt:lpstr>
      <vt:lpstr>Arial</vt:lpstr>
      <vt:lpstr>Calibri Light</vt:lpstr>
      <vt:lpstr>Office Theme</vt:lpstr>
      <vt:lpstr>Zapadna Europa  Uz Atlantski ocean, Sjeverno more i Kanal</vt:lpstr>
      <vt:lpstr>Nakon današnjeg sata moći ćete…</vt:lpstr>
      <vt:lpstr>Prisjetimo se…</vt:lpstr>
      <vt:lpstr>Geografski položaj</vt:lpstr>
      <vt:lpstr>Obale i rijeke</vt:lpstr>
      <vt:lpstr>Reljef</vt:lpstr>
      <vt:lpstr>Klima  </vt:lpstr>
      <vt:lpstr>Bogatstva mora</vt:lpstr>
      <vt:lpstr>Zanimljivost</vt:lpstr>
      <vt:lpstr>Ponavljanje</vt:lpstr>
      <vt:lpstr>Izradio: Damir Vinković, prof.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damir vinković</cp:lastModifiedBy>
  <cp:revision>105</cp:revision>
  <dcterms:created xsi:type="dcterms:W3CDTF">2021-01-04T08:54:24Z</dcterms:created>
  <dcterms:modified xsi:type="dcterms:W3CDTF">2021-08-16T16:31:57Z</dcterms:modified>
</cp:coreProperties>
</file>